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9" r:id="rId7"/>
    <p:sldId id="266" r:id="rId8"/>
    <p:sldId id="286" r:id="rId9"/>
    <p:sldId id="292" r:id="rId10"/>
    <p:sldId id="261" r:id="rId11"/>
    <p:sldId id="287" r:id="rId12"/>
    <p:sldId id="288" r:id="rId13"/>
    <p:sldId id="289" r:id="rId14"/>
    <p:sldId id="290" r:id="rId15"/>
    <p:sldId id="291" r:id="rId16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Rajdhani" panose="02000000000000000000" pitchFamily="2" charset="77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FFAC27-D982-4212-A9FA-B99D7C2A1476}">
  <a:tblStyle styleId="{4EFFAC27-D982-4212-A9FA-B99D7C2A14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2"/>
    <p:restoredTop sz="94674"/>
  </p:normalViewPr>
  <p:slideViewPr>
    <p:cSldViewPr snapToGrid="0" snapToObjects="1">
      <p:cViewPr>
        <p:scale>
          <a:sx n="120" d="100"/>
          <a:sy n="120" d="100"/>
        </p:scale>
        <p:origin x="2632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c64ff578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c64ff578f_0_1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ac64ff578f_0_1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b812f6c40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b812f6c40d_0_2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b812f6c40d_0_25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b812f6c40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b812f6c40d_0_2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b812f6c40d_0_25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5553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b812f6c40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b812f6c40d_0_2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b812f6c40d_0_25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3196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b812f6c40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b812f6c40d_0_2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b812f6c40d_0_25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692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b812f6c40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b812f6c40d_0_2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b812f6c40d_0_25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326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c64ff578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c64ff578f_0_1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ac64ff578f_0_1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0430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42ca098d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942ca098da_0_2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942ca098da_0_23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cfca56f43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cfca56f43_0_9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dcfca56f43_0_9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cf3849f0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cf3849f04_0_2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dcf3849f04_0_28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812f6c40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812f6c40d_0_1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b812f6c40d_0_16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cfca56f4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cfca56f43_0_4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dcfca56f43_0_42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9593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812f6c40d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b812f6c40d_0_14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b812f6c40d_0_143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812f6c40d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b812f6c40d_0_14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b812f6c40d_0_143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7252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812f6c40d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b812f6c40d_0_14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b812f6c40d_0_143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1714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1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4201325" y="1251125"/>
            <a:ext cx="42228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Rajdhani"/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5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ulo  1">
  <p:cSld name="BLANK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/>
        </p:nvSpPr>
        <p:spPr>
          <a:xfrm>
            <a:off x="-27075" y="-108275"/>
            <a:ext cx="9171000" cy="49719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848800" y="1012350"/>
            <a:ext cx="7322400" cy="351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/>
          <p:nvPr/>
        </p:nvSpPr>
        <p:spPr>
          <a:xfrm>
            <a:off x="848800" y="777175"/>
            <a:ext cx="7322400" cy="399000"/>
          </a:xfrm>
          <a:prstGeom prst="rect">
            <a:avLst/>
          </a:prstGeom>
          <a:solidFill>
            <a:srgbClr val="33383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99997">
            <a:off x="390682" y="1134983"/>
            <a:ext cx="1329983" cy="132998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/>
          <p:nvPr/>
        </p:nvSpPr>
        <p:spPr>
          <a:xfrm>
            <a:off x="1038650" y="912150"/>
            <a:ext cx="126600" cy="126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2"/>
          <p:cNvSpPr/>
          <p:nvPr/>
        </p:nvSpPr>
        <p:spPr>
          <a:xfrm>
            <a:off x="1267250" y="912150"/>
            <a:ext cx="126600" cy="126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2"/>
          <p:cNvSpPr/>
          <p:nvPr/>
        </p:nvSpPr>
        <p:spPr>
          <a:xfrm>
            <a:off x="1495850" y="912150"/>
            <a:ext cx="126600" cy="126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2"/>
          <p:cNvSpPr txBox="1"/>
          <p:nvPr/>
        </p:nvSpPr>
        <p:spPr>
          <a:xfrm>
            <a:off x="327007" y="49357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" name="Google Shape;56;p12"/>
          <p:cNvSpPr txBox="1">
            <a:spLocks noGrp="1"/>
          </p:cNvSpPr>
          <p:nvPr>
            <p:ph type="subTitle" idx="1"/>
          </p:nvPr>
        </p:nvSpPr>
        <p:spPr>
          <a:xfrm>
            <a:off x="1787425" y="1287075"/>
            <a:ext cx="6157800" cy="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sz="3000" b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ubTitle" idx="2"/>
          </p:nvPr>
        </p:nvSpPr>
        <p:spPr>
          <a:xfrm>
            <a:off x="1038650" y="2399325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sz="20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 rotWithShape="1">
          <a:blip r:embed="rId2">
            <a:alphaModFix/>
          </a:blip>
          <a:srcRect l="-130" t="-30140" r="129"/>
          <a:stretch/>
        </p:blipFill>
        <p:spPr>
          <a:xfrm>
            <a:off x="-21437" y="4655757"/>
            <a:ext cx="9186872" cy="54246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1012800" y="4943400"/>
            <a:ext cx="21879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00" y="546250"/>
            <a:ext cx="8453102" cy="434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478649">
            <a:off x="696034" y="1692685"/>
            <a:ext cx="714584" cy="71202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330225" y="1591875"/>
            <a:ext cx="6157800" cy="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sz="2500" b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2"/>
          </p:nvPr>
        </p:nvSpPr>
        <p:spPr>
          <a:xfrm>
            <a:off x="886250" y="2627925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Open Sans"/>
              <a:buNone/>
              <a:defRPr sz="17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635575" y="241450"/>
            <a:ext cx="1294700" cy="1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525850" y="3728500"/>
            <a:ext cx="1294700" cy="12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3575" y="-69225"/>
            <a:ext cx="9472072" cy="530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429925" y="412925"/>
            <a:ext cx="4222800" cy="25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ajdhani"/>
              <a:buNone/>
              <a:defRPr sz="4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2 1">
  <p:cSld name="CUSTOM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5315838" y="988675"/>
            <a:ext cx="34410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 1">
  <p:cSld name="CUSTOM_6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-23150" y="0"/>
            <a:ext cx="9179700" cy="5156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 2">
  <p:cSld name="CUSTOM_7">
    <p:bg>
      <p:bgPr>
        <a:solidFill>
          <a:srgbClr val="666666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4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7"/>
          <p:cNvPicPr preferRelativeResize="0"/>
          <p:nvPr/>
        </p:nvPicPr>
        <p:blipFill rotWithShape="1">
          <a:blip r:embed="rId2">
            <a:alphaModFix/>
          </a:blip>
          <a:srcRect l="50" t="-19237" r="-50" b="-10920"/>
          <a:stretch/>
        </p:blipFill>
        <p:spPr>
          <a:xfrm>
            <a:off x="-21437" y="4679282"/>
            <a:ext cx="9186872" cy="54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9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81675" y="9504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2500"/>
              <a:buFont typeface="Rajdhani"/>
              <a:buNone/>
              <a:defRPr sz="2500" b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681675" y="19431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None/>
              <a:defRPr sz="20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2"/>
          </p:nvPr>
        </p:nvSpPr>
        <p:spPr>
          <a:xfrm>
            <a:off x="698150" y="3291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/>
          <p:nvPr/>
        </p:nvSpPr>
        <p:spPr>
          <a:xfrm>
            <a:off x="1024575" y="4863525"/>
            <a:ext cx="21879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ario">
  <p:cSld name="BLANK_1_1_1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/>
        </p:nvSpPr>
        <p:spPr>
          <a:xfrm>
            <a:off x="720000" y="178800"/>
            <a:ext cx="7704000" cy="10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000" b="1">
                <a:solidFill>
                  <a:schemeClr val="accent4"/>
                </a:solidFill>
                <a:latin typeface="Rajdhani"/>
                <a:ea typeface="Rajdhani"/>
                <a:cs typeface="Rajdhani"/>
                <a:sym typeface="Rajdhani"/>
              </a:rPr>
              <a:t>Temario</a:t>
            </a:r>
            <a:endParaRPr/>
          </a:p>
        </p:txBody>
      </p:sp>
      <p:sp>
        <p:nvSpPr>
          <p:cNvPr id="36" name="Google Shape;36;p8"/>
          <p:cNvSpPr txBox="1"/>
          <p:nvPr/>
        </p:nvSpPr>
        <p:spPr>
          <a:xfrm>
            <a:off x="327007" y="49357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ulo temario">
  <p:cSld name="BLANK_1_1_1_3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/>
        </p:nvSpPr>
        <p:spPr>
          <a:xfrm>
            <a:off x="327007" y="49357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757875" y="417050"/>
            <a:ext cx="60384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3000"/>
              <a:buFont typeface="Rajdhani"/>
              <a:buNone/>
              <a:defRPr sz="3000" b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757875" y="1409700"/>
            <a:ext cx="3892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Open Sans"/>
              <a:buNone/>
              <a:defRPr sz="25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2"/>
          </p:nvPr>
        </p:nvSpPr>
        <p:spPr>
          <a:xfrm>
            <a:off x="774350" y="27585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ulo 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/>
        </p:nvSpPr>
        <p:spPr>
          <a:xfrm>
            <a:off x="327007" y="49357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Modificar zócalo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" name="Google Shape;44;p10"/>
          <p:cNvSpPr txBox="1">
            <a:spLocks noGrp="1"/>
          </p:cNvSpPr>
          <p:nvPr>
            <p:ph type="subTitle" idx="1"/>
          </p:nvPr>
        </p:nvSpPr>
        <p:spPr>
          <a:xfrm>
            <a:off x="718100" y="251275"/>
            <a:ext cx="7707600" cy="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Rajdhani"/>
              <a:buNone/>
              <a:defRPr sz="2500" b="1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ubTitle" idx="2"/>
          </p:nvPr>
        </p:nvSpPr>
        <p:spPr>
          <a:xfrm>
            <a:off x="774350" y="2529950"/>
            <a:ext cx="3892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6900794" y="4897625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0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000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" name="Google Shape;11;p1"/>
          <p:cNvCxnSpPr/>
          <p:nvPr/>
        </p:nvCxnSpPr>
        <p:spPr>
          <a:xfrm>
            <a:off x="719925" y="-8000"/>
            <a:ext cx="8100" cy="48795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" name="Google Shape;12;p1"/>
          <p:cNvCxnSpPr/>
          <p:nvPr/>
        </p:nvCxnSpPr>
        <p:spPr>
          <a:xfrm>
            <a:off x="8419950" y="-8000"/>
            <a:ext cx="8100" cy="48795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" name="Google Shape;13;p1"/>
          <p:cNvCxnSpPr/>
          <p:nvPr/>
        </p:nvCxnSpPr>
        <p:spPr>
          <a:xfrm rot="10800000" flipH="1">
            <a:off x="-15600" y="1013675"/>
            <a:ext cx="9175200" cy="54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" name="Google Shape;14;p1"/>
          <p:cNvCxnSpPr/>
          <p:nvPr/>
        </p:nvCxnSpPr>
        <p:spPr>
          <a:xfrm rot="10800000" flipH="1">
            <a:off x="-15600" y="4860825"/>
            <a:ext cx="9175200" cy="54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5" name="Google Shape;15;p1"/>
          <p:cNvCxnSpPr/>
          <p:nvPr/>
        </p:nvCxnSpPr>
        <p:spPr>
          <a:xfrm rot="10800000" flipH="1">
            <a:off x="-15600" y="1318475"/>
            <a:ext cx="9175200" cy="54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741">
          <p15:clr>
            <a:srgbClr val="EA4335"/>
          </p15:clr>
        </p15:guide>
        <p15:guide id="3" orient="horz" pos="3064">
          <p15:clr>
            <a:srgbClr val="EA4335"/>
          </p15:clr>
        </p15:guide>
        <p15:guide id="4" pos="5306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2615605" y="425301"/>
            <a:ext cx="4019107" cy="25148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dirty="0"/>
              <a:t>Banco de dados </a:t>
            </a:r>
            <a:br>
              <a:rPr lang="es-AR" sz="4400" dirty="0"/>
            </a:br>
            <a:r>
              <a:rPr lang="es-AR" sz="4400" dirty="0" err="1"/>
              <a:t>Checkpoint</a:t>
            </a:r>
            <a:r>
              <a:rPr lang="es-AR" sz="4400" dirty="0"/>
              <a:t> III</a:t>
            </a:r>
            <a:endParaRPr sz="4400" dirty="0"/>
          </a:p>
        </p:txBody>
      </p:sp>
      <p:pic>
        <p:nvPicPr>
          <p:cNvPr id="2050" name="Picture 2" descr="Dobby Sculpture Harry Potter The Noble Collection by Noble Collection :  Amazon.ca: Toys &amp; Games">
            <a:extLst>
              <a:ext uri="{FF2B5EF4-FFF2-40B4-BE49-F238E27FC236}">
                <a16:creationId xmlns:a16="http://schemas.microsoft.com/office/drawing/2014/main" id="{CA337469-66D3-5098-B3FA-93D7006E4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874" y="-74428"/>
            <a:ext cx="2119719" cy="427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3092604" y="66907"/>
            <a:ext cx="5375795" cy="6616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4.	Consultas</a:t>
            </a:r>
            <a:endParaRPr dirty="0"/>
          </a:p>
        </p:txBody>
      </p:sp>
      <p:sp>
        <p:nvSpPr>
          <p:cNvPr id="8" name="Google Shape;195;p32">
            <a:extLst>
              <a:ext uri="{FF2B5EF4-FFF2-40B4-BE49-F238E27FC236}">
                <a16:creationId xmlns:a16="http://schemas.microsoft.com/office/drawing/2014/main" id="{F0C3AC9F-6A3D-F137-CFA2-7DAD06C051A6}"/>
              </a:ext>
            </a:extLst>
          </p:cNvPr>
          <p:cNvSpPr txBox="1">
            <a:spLocks/>
          </p:cNvSpPr>
          <p:nvPr/>
        </p:nvSpPr>
        <p:spPr>
          <a:xfrm>
            <a:off x="720000" y="1697064"/>
            <a:ext cx="7748400" cy="2925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 algn="just">
              <a:buFont typeface="Open Sans"/>
              <a:buChar char="●"/>
            </a:pPr>
            <a:r>
              <a:rPr lang="en-US" sz="2000" b="1" dirty="0" err="1"/>
              <a:t>Consultas</a:t>
            </a:r>
            <a:r>
              <a:rPr lang="en-US" sz="2000" b="1" dirty="0"/>
              <a:t> </a:t>
            </a:r>
            <a:r>
              <a:rPr lang="en-US" sz="2000" b="1" dirty="0" err="1"/>
              <a:t>deverão</a:t>
            </a:r>
            <a:r>
              <a:rPr lang="en-US" sz="2000" b="1" dirty="0"/>
              <a:t> </a:t>
            </a:r>
            <a:r>
              <a:rPr lang="en-US" sz="2000" b="1" dirty="0" err="1"/>
              <a:t>contemplar</a:t>
            </a:r>
            <a:r>
              <a:rPr lang="en-US" sz="2000" b="1" dirty="0"/>
              <a:t> o CRUD</a:t>
            </a:r>
          </a:p>
          <a:p>
            <a:pPr marL="457200" indent="-330200" algn="just">
              <a:buFont typeface="Open Sans"/>
              <a:buChar char="●"/>
            </a:pPr>
            <a:endParaRPr lang="es-AR" sz="2000" dirty="0"/>
          </a:p>
          <a:p>
            <a:pPr marL="457200" indent="-330200">
              <a:buFont typeface="Open Sans"/>
              <a:buChar char="●"/>
            </a:pPr>
            <a:r>
              <a:rPr lang="en-US" sz="2000" b="1" dirty="0"/>
              <a:t>Alter Table para </a:t>
            </a:r>
            <a:r>
              <a:rPr lang="en-US" sz="2000" b="1" dirty="0" err="1"/>
              <a:t>acrescentar</a:t>
            </a:r>
            <a:r>
              <a:rPr lang="en-US" sz="2000" b="1" dirty="0"/>
              <a:t> </a:t>
            </a:r>
            <a:r>
              <a:rPr lang="en-US" sz="2000" b="1" dirty="0" err="1"/>
              <a:t>uma</a:t>
            </a:r>
            <a:r>
              <a:rPr lang="en-US" sz="2000" b="1" dirty="0"/>
              <a:t> </a:t>
            </a:r>
            <a:r>
              <a:rPr lang="en-US" sz="2000" b="1" dirty="0" err="1"/>
              <a:t>coluna</a:t>
            </a:r>
            <a:r>
              <a:rPr lang="en-US" sz="2000" b="1" dirty="0"/>
              <a:t> a </a:t>
            </a:r>
            <a:r>
              <a:rPr lang="en-US" sz="2000" b="1" dirty="0" err="1"/>
              <a:t>uma</a:t>
            </a:r>
            <a:r>
              <a:rPr lang="en-US" sz="2000" b="1" dirty="0"/>
              <a:t> </a:t>
            </a:r>
            <a:r>
              <a:rPr lang="en-US" sz="2000" b="1" dirty="0" err="1"/>
              <a:t>tabela</a:t>
            </a:r>
            <a:endParaRPr lang="en-US" sz="2000" b="1" dirty="0"/>
          </a:p>
          <a:p>
            <a:pPr marL="457200" indent="-330200">
              <a:buFont typeface="Open Sans"/>
              <a:buChar char="●"/>
            </a:pPr>
            <a:endParaRPr lang="es-AR" sz="2000" b="1" dirty="0"/>
          </a:p>
          <a:p>
            <a:pPr marL="457200" indent="-330200">
              <a:buFont typeface="Open Sans"/>
              <a:buChar char="●"/>
            </a:pPr>
            <a:r>
              <a:rPr lang="es-AR" sz="2000" b="1" dirty="0" err="1"/>
              <a:t>Procedure</a:t>
            </a:r>
            <a:endParaRPr lang="es-AR" sz="2000" b="1" dirty="0"/>
          </a:p>
          <a:p>
            <a:pPr marL="457200" indent="-330200">
              <a:buFont typeface="Open Sans"/>
              <a:buChar char="●"/>
            </a:pPr>
            <a:endParaRPr lang="es-AR" sz="2000" dirty="0"/>
          </a:p>
          <a:p>
            <a:pPr marL="457200" indent="-330200">
              <a:buFont typeface="Open Sans"/>
              <a:buChar char="●"/>
            </a:pPr>
            <a:r>
              <a:rPr lang="es-AR" sz="2000" b="1" dirty="0"/>
              <a:t>View </a:t>
            </a:r>
            <a:r>
              <a:rPr lang="es-AR" sz="2000" b="1" dirty="0" err="1"/>
              <a:t>com</a:t>
            </a:r>
            <a:r>
              <a:rPr lang="es-AR" sz="2000" b="1" dirty="0"/>
              <a:t> os </a:t>
            </a:r>
            <a:r>
              <a:rPr lang="es-AR" sz="2000" b="1" dirty="0" err="1"/>
              <a:t>principais</a:t>
            </a:r>
            <a:r>
              <a:rPr lang="es-AR" sz="2000" b="1" dirty="0"/>
              <a:t> dados do banco </a:t>
            </a:r>
            <a:endParaRPr lang="es-AR" sz="2000" dirty="0"/>
          </a:p>
          <a:p>
            <a:pPr algn="just">
              <a:lnSpc>
                <a:spcPct val="100000"/>
              </a:lnSpc>
            </a:pPr>
            <a:endParaRPr lang="es-AR" sz="2000" dirty="0"/>
          </a:p>
          <a:p>
            <a:pPr algn="just"/>
            <a:endParaRPr lang="es-AR" sz="2000" dirty="0"/>
          </a:p>
          <a:p>
            <a:pPr algn="just"/>
            <a:endParaRPr lang="es-AR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2438399" y="116237"/>
            <a:ext cx="5070529" cy="689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4.1    Consultas – CRUD </a:t>
            </a:r>
            <a:r>
              <a:rPr lang="es-AR" u="sng" dirty="0"/>
              <a:t>e</a:t>
            </a:r>
            <a:r>
              <a:rPr lang="es-AR" dirty="0"/>
              <a:t> Alter Table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4A141-5559-7EE8-7726-AB9459BEF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576"/>
            <a:ext cx="9144000" cy="2882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899704-C147-4A8E-921F-DAFD0A032FA9}"/>
              </a:ext>
            </a:extLst>
          </p:cNvPr>
          <p:cNvSpPr txBox="1"/>
          <p:nvPr/>
        </p:nvSpPr>
        <p:spPr>
          <a:xfrm>
            <a:off x="0" y="4008464"/>
            <a:ext cx="9144000" cy="1493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00" b="1" dirty="0">
                <a:solidFill>
                  <a:srgbClr val="EC183F"/>
                </a:solidFill>
              </a:rPr>
              <a:t>    </a:t>
            </a:r>
            <a:r>
              <a:rPr lang="es-AR" sz="1000" b="1" dirty="0" err="1">
                <a:solidFill>
                  <a:srgbClr val="EC183F"/>
                </a:solidFill>
              </a:rPr>
              <a:t>C</a:t>
            </a:r>
            <a:r>
              <a:rPr lang="es-AR" sz="1000" b="1" dirty="0" err="1"/>
              <a:t>reate</a:t>
            </a:r>
            <a:r>
              <a:rPr lang="es-AR" sz="1000" b="1" dirty="0"/>
              <a:t> (Criar) – </a:t>
            </a:r>
            <a:r>
              <a:rPr lang="es-AR" sz="1000" dirty="0"/>
              <a:t>INSERT</a:t>
            </a:r>
          </a:p>
          <a:p>
            <a:pPr algn="ctr">
              <a:lnSpc>
                <a:spcPct val="115000"/>
              </a:lnSpc>
            </a:pPr>
            <a:r>
              <a:rPr lang="es-AR" sz="1000" b="1" dirty="0" err="1">
                <a:solidFill>
                  <a:srgbClr val="EC183F"/>
                </a:solidFill>
              </a:rPr>
              <a:t>R</a:t>
            </a:r>
            <a:r>
              <a:rPr lang="es-AR" sz="1000" b="1" dirty="0" err="1"/>
              <a:t>ead</a:t>
            </a:r>
            <a:r>
              <a:rPr lang="es-AR" sz="1000" b="1" dirty="0"/>
              <a:t> (</a:t>
            </a:r>
            <a:r>
              <a:rPr lang="es-AR" sz="1000" b="1" dirty="0" err="1"/>
              <a:t>Ler</a:t>
            </a:r>
            <a:r>
              <a:rPr lang="es-AR" sz="1000" b="1" dirty="0"/>
              <a:t>) - </a:t>
            </a:r>
            <a:r>
              <a:rPr lang="es-AR" sz="1000" dirty="0"/>
              <a:t>SELECT</a:t>
            </a:r>
            <a:r>
              <a:rPr lang="es-AR" sz="1000" b="1" dirty="0"/>
              <a:t> </a:t>
            </a:r>
          </a:p>
          <a:p>
            <a:pPr algn="ctr">
              <a:lnSpc>
                <a:spcPct val="115000"/>
              </a:lnSpc>
            </a:pPr>
            <a:r>
              <a:rPr lang="es-AR" sz="1000" b="1" dirty="0">
                <a:solidFill>
                  <a:srgbClr val="EC183F"/>
                </a:solidFill>
              </a:rPr>
              <a:t>             </a:t>
            </a:r>
            <a:r>
              <a:rPr lang="es-AR" sz="1000" b="1" dirty="0" err="1">
                <a:solidFill>
                  <a:srgbClr val="EC183F"/>
                </a:solidFill>
              </a:rPr>
              <a:t>U</a:t>
            </a:r>
            <a:r>
              <a:rPr lang="es-AR" sz="1000" b="1" dirty="0" err="1"/>
              <a:t>pdate</a:t>
            </a:r>
            <a:r>
              <a:rPr lang="es-AR" sz="1000" b="1" dirty="0"/>
              <a:t> (</a:t>
            </a:r>
            <a:r>
              <a:rPr lang="es-AR" sz="1000" b="1" dirty="0" err="1"/>
              <a:t>Atualizar</a:t>
            </a:r>
            <a:r>
              <a:rPr lang="es-AR" sz="1000" b="1" dirty="0"/>
              <a:t>) – </a:t>
            </a:r>
            <a:r>
              <a:rPr lang="es-AR" sz="1000" dirty="0"/>
              <a:t>UPDATE</a:t>
            </a:r>
          </a:p>
          <a:p>
            <a:pPr algn="ctr">
              <a:lnSpc>
                <a:spcPct val="115000"/>
              </a:lnSpc>
            </a:pPr>
            <a:r>
              <a:rPr lang="es-AR" sz="1000" b="1" dirty="0">
                <a:solidFill>
                  <a:srgbClr val="EC183F"/>
                </a:solidFill>
              </a:rPr>
              <a:t>       </a:t>
            </a:r>
            <a:r>
              <a:rPr lang="es-AR" sz="1000" b="1" dirty="0" err="1">
                <a:solidFill>
                  <a:srgbClr val="EC183F"/>
                </a:solidFill>
              </a:rPr>
              <a:t>D</a:t>
            </a:r>
            <a:r>
              <a:rPr lang="es-AR" sz="1000" b="1" dirty="0" err="1"/>
              <a:t>elete</a:t>
            </a:r>
            <a:r>
              <a:rPr lang="es-AR" sz="1000" b="1" dirty="0"/>
              <a:t> (Excluir) - </a:t>
            </a:r>
            <a:r>
              <a:rPr lang="es-AR" sz="1000" dirty="0"/>
              <a:t>DELETE</a:t>
            </a:r>
            <a:endParaRPr lang="es-AR" sz="1000"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ct val="115000"/>
              </a:lnSpc>
            </a:pPr>
            <a:r>
              <a:rPr lang="es-AR" sz="1000" b="1" dirty="0"/>
              <a:t> </a:t>
            </a:r>
          </a:p>
          <a:p>
            <a:pPr algn="just">
              <a:lnSpc>
                <a:spcPct val="115000"/>
              </a:lnSpc>
            </a:pPr>
            <a:br>
              <a:rPr lang="es-AR" sz="1000" b="1" dirty="0"/>
            </a:br>
            <a:endParaRPr lang="es-AR" sz="10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AR" sz="1000" dirty="0"/>
          </a:p>
        </p:txBody>
      </p:sp>
    </p:spTree>
    <p:extLst>
      <p:ext uri="{BB962C8B-B14F-4D97-AF65-F5344CB8AC3E}">
        <p14:creationId xmlns:p14="http://schemas.microsoft.com/office/powerpoint/2010/main" val="3624010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2483003" y="116237"/>
            <a:ext cx="4572001" cy="689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4.2	Consultas - </a:t>
            </a:r>
            <a:r>
              <a:rPr lang="es-AR" dirty="0" err="1"/>
              <a:t>Procedure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424264-3DDF-9D3C-6C75-7D1EF81CB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132" y="1390650"/>
            <a:ext cx="4572000" cy="2362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F01E0F-D2E5-56EA-BCA9-BC7B0F3B2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1" y="805912"/>
            <a:ext cx="4455763" cy="397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23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3059153" y="123670"/>
            <a:ext cx="4092496" cy="619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dirty="0"/>
              <a:t>4.3     Consultas - View</a:t>
            </a:r>
            <a:endParaRPr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44DD5D-234B-4C00-27F7-D65960A62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937" y="862360"/>
            <a:ext cx="6646126" cy="405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85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3501483" y="148683"/>
            <a:ext cx="3271024" cy="6542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dirty="0"/>
              <a:t>4.3     Consultas - View</a:t>
            </a:r>
            <a:endParaRPr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C574E9-D908-C909-72EC-4BC4C1D28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8970"/>
            <a:ext cx="9144000" cy="192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72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ã de “Harry Potter”, rapaz surpreende noiva com “penseira” recheada com as  memórias mais felizes do casal | VEJA SÃO PAULO">
            <a:extLst>
              <a:ext uri="{FF2B5EF4-FFF2-40B4-BE49-F238E27FC236}">
                <a16:creationId xmlns:a16="http://schemas.microsoft.com/office/drawing/2014/main" id="{416C3EE5-C692-25DD-308C-725F474F0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855" y="-72328"/>
            <a:ext cx="9523313" cy="530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4727643" y="77821"/>
            <a:ext cx="4646815" cy="3501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 dirty="0"/>
              <a:t>Banco de dados </a:t>
            </a:r>
            <a:br>
              <a:rPr lang="es-AR" sz="3200" dirty="0"/>
            </a:br>
            <a:r>
              <a:rPr lang="es-AR" sz="3200" dirty="0" err="1"/>
              <a:t>Checkpoint</a:t>
            </a:r>
            <a:r>
              <a:rPr lang="es-AR" sz="3200" dirty="0"/>
              <a:t> III</a:t>
            </a:r>
            <a:br>
              <a:rPr lang="es-AR" sz="3200" dirty="0"/>
            </a:br>
            <a:br>
              <a:rPr lang="es-AR" sz="3200" dirty="0"/>
            </a:br>
            <a:r>
              <a:rPr lang="es-AR" sz="3200" dirty="0"/>
              <a:t>THE END!!!!!!!!</a:t>
            </a:r>
            <a:endParaRPr sz="3200" dirty="0"/>
          </a:p>
        </p:txBody>
      </p:sp>
      <p:pic>
        <p:nvPicPr>
          <p:cNvPr id="1030" name="Picture 6" descr="Penseira | Harry Potter Wiki | Fandom">
            <a:extLst>
              <a:ext uri="{FF2B5EF4-FFF2-40B4-BE49-F238E27FC236}">
                <a16:creationId xmlns:a16="http://schemas.microsoft.com/office/drawing/2014/main" id="{1AC829B0-5DF4-CC7E-6A56-F405B680A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626" y="3466214"/>
            <a:ext cx="2608832" cy="176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071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/>
        </p:nvSpPr>
        <p:spPr>
          <a:xfrm>
            <a:off x="2263013" y="1600919"/>
            <a:ext cx="22335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Denise Capitaneo</a:t>
            </a:r>
            <a:endParaRPr sz="2000" b="1" dirty="0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9" name="Google Shape;159;p29"/>
          <p:cNvSpPr txBox="1"/>
          <p:nvPr/>
        </p:nvSpPr>
        <p:spPr>
          <a:xfrm>
            <a:off x="1397016" y="131921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0" b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sz="6000" b="1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60" name="Google Shape;160;p29"/>
          <p:cNvSpPr txBox="1"/>
          <p:nvPr/>
        </p:nvSpPr>
        <p:spPr>
          <a:xfrm>
            <a:off x="5874638" y="1643225"/>
            <a:ext cx="22335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s-AR" sz="2000" b="1" dirty="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Denise Melo</a:t>
            </a:r>
            <a:endParaRPr lang="es-AR" sz="1500" dirty="0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61" name="Google Shape;161;p29"/>
          <p:cNvSpPr txBox="1"/>
          <p:nvPr/>
        </p:nvSpPr>
        <p:spPr>
          <a:xfrm>
            <a:off x="5008641" y="1319213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0" b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sz="6000" b="1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2280488" y="2582495"/>
            <a:ext cx="23295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s-AR" sz="2000" b="1" dirty="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Gustavo</a:t>
            </a:r>
            <a:r>
              <a:rPr lang="es-AR" sz="1600" b="1" dirty="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lang="es-AR" sz="2000" b="1" dirty="0" err="1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Moraes</a:t>
            </a:r>
            <a:r>
              <a:rPr lang="es-AR" sz="1600" b="1" dirty="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33383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1453403" y="21880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0" b="1" dirty="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sz="6000" b="1" dirty="0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5864474" y="2512013"/>
            <a:ext cx="22335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CA" sz="2000" b="1" dirty="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João Matheus</a:t>
            </a:r>
          </a:p>
        </p:txBody>
      </p:sp>
      <p:sp>
        <p:nvSpPr>
          <p:cNvPr id="165" name="Google Shape;165;p29"/>
          <p:cNvSpPr txBox="1"/>
          <p:nvPr/>
        </p:nvSpPr>
        <p:spPr>
          <a:xfrm>
            <a:off x="5065028" y="21880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0" b="1" dirty="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4</a:t>
            </a:r>
            <a:endParaRPr sz="6000" b="1" dirty="0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631175" y="874250"/>
            <a:ext cx="77928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rgbClr val="EC183F"/>
                </a:solidFill>
              </a:rPr>
              <a:t>Integrantes do grupo 1</a:t>
            </a:r>
            <a:endParaRPr dirty="0">
              <a:solidFill>
                <a:srgbClr val="EC183F"/>
              </a:solidFill>
            </a:endParaRPr>
          </a:p>
        </p:txBody>
      </p:sp>
      <p:sp>
        <p:nvSpPr>
          <p:cNvPr id="171" name="Google Shape;171;p29"/>
          <p:cNvSpPr txBox="1"/>
          <p:nvPr/>
        </p:nvSpPr>
        <p:spPr>
          <a:xfrm>
            <a:off x="2321228" y="3499498"/>
            <a:ext cx="17550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Kelvin Maciel</a:t>
            </a:r>
          </a:p>
        </p:txBody>
      </p:sp>
      <p:sp>
        <p:nvSpPr>
          <p:cNvPr id="172" name="Google Shape;172;p29"/>
          <p:cNvSpPr txBox="1"/>
          <p:nvPr/>
        </p:nvSpPr>
        <p:spPr>
          <a:xfrm>
            <a:off x="1476957" y="317701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0" b="1" dirty="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5</a:t>
            </a:r>
            <a:endParaRPr sz="6000" b="1" dirty="0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" name="Google Shape;172;p29">
            <a:extLst>
              <a:ext uri="{FF2B5EF4-FFF2-40B4-BE49-F238E27FC236}">
                <a16:creationId xmlns:a16="http://schemas.microsoft.com/office/drawing/2014/main" id="{B548B88C-0F4B-7CDE-9171-34AF3AFD0EA4}"/>
              </a:ext>
            </a:extLst>
          </p:cNvPr>
          <p:cNvSpPr txBox="1"/>
          <p:nvPr/>
        </p:nvSpPr>
        <p:spPr>
          <a:xfrm>
            <a:off x="5131327" y="3164038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0" b="1" dirty="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6</a:t>
            </a:r>
            <a:endParaRPr sz="6000" b="1" dirty="0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8" name="Google Shape;171;p29">
            <a:extLst>
              <a:ext uri="{FF2B5EF4-FFF2-40B4-BE49-F238E27FC236}">
                <a16:creationId xmlns:a16="http://schemas.microsoft.com/office/drawing/2014/main" id="{10BB1E15-9DD4-F0F2-4461-60E8B996DAFE}"/>
              </a:ext>
            </a:extLst>
          </p:cNvPr>
          <p:cNvSpPr txBox="1"/>
          <p:nvPr/>
        </p:nvSpPr>
        <p:spPr>
          <a:xfrm>
            <a:off x="5864474" y="3398981"/>
            <a:ext cx="216584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rPr>
              <a:t>Tiago de Santana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1464900" y="-977750"/>
            <a:ext cx="76791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Acá van cosas dentro del título anterior del temario (H3)</a:t>
            </a:r>
            <a:endParaRPr/>
          </a:p>
        </p:txBody>
      </p:sp>
      <p:sp>
        <p:nvSpPr>
          <p:cNvPr id="179" name="Google Shape;179;p30"/>
          <p:cNvSpPr txBox="1"/>
          <p:nvPr/>
        </p:nvSpPr>
        <p:spPr>
          <a:xfrm>
            <a:off x="12675" y="808074"/>
            <a:ext cx="9144000" cy="2753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5000" b="1" dirty="0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 Banco de Dados </a:t>
            </a:r>
            <a:r>
              <a:rPr lang="es-AR" sz="5000" b="1" dirty="0" err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Calçados</a:t>
            </a:r>
            <a:endParaRPr sz="5000" b="1" dirty="0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subTitle" idx="2"/>
          </p:nvPr>
        </p:nvSpPr>
        <p:spPr>
          <a:xfrm>
            <a:off x="681675" y="2087250"/>
            <a:ext cx="6470700" cy="26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AR" b="1" dirty="0" err="1"/>
              <a:t>Relacionamentos</a:t>
            </a:r>
            <a:r>
              <a:rPr lang="es-AR" b="1" dirty="0"/>
              <a:t>: </a:t>
            </a:r>
            <a:r>
              <a:rPr lang="es-AR" dirty="0"/>
              <a:t>1:1, 1:N, N:N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AR" b="1" dirty="0" err="1"/>
              <a:t>Modelagem</a:t>
            </a:r>
            <a:r>
              <a:rPr lang="es-AR" b="1" dirty="0"/>
              <a:t>: </a:t>
            </a:r>
            <a:r>
              <a:rPr lang="es-AR" dirty="0"/>
              <a:t>MySQL </a:t>
            </a:r>
            <a:r>
              <a:rPr lang="es-AR" dirty="0" err="1"/>
              <a:t>Workbench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AR" b="1" dirty="0"/>
              <a:t>Bancos de Dados: </a:t>
            </a:r>
            <a:r>
              <a:rPr lang="es-AR" dirty="0"/>
              <a:t>MySQL </a:t>
            </a:r>
            <a:r>
              <a:rPr lang="es-AR" dirty="0" err="1"/>
              <a:t>Workbench</a:t>
            </a:r>
            <a:endParaRPr dirty="0"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2698595" y="89210"/>
            <a:ext cx="5725380" cy="6690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s-AR" dirty="0"/>
              <a:t>Requisitos</a:t>
            </a:r>
            <a:endParaRPr dirty="0"/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7425" y="2568075"/>
            <a:ext cx="1202775" cy="12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>
            <a:spLocks noGrp="1"/>
          </p:cNvSpPr>
          <p:nvPr>
            <p:ph type="subTitle" idx="2"/>
          </p:nvPr>
        </p:nvSpPr>
        <p:spPr>
          <a:xfrm>
            <a:off x="720000" y="1859796"/>
            <a:ext cx="6400800" cy="27631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>
              <a:buChar char="●"/>
            </a:pPr>
            <a:r>
              <a:rPr lang="es-AR" b="1" dirty="0"/>
              <a:t>Modelo físico</a:t>
            </a:r>
            <a:endParaRPr lang="es-AR" dirty="0"/>
          </a:p>
          <a:p>
            <a:pPr marL="457200" lvl="0"/>
            <a:endParaRPr lang="es-AR" dirty="0"/>
          </a:p>
          <a:p>
            <a:pPr marL="457200" lvl="0" indent="-330200">
              <a:buChar char="●"/>
            </a:pPr>
            <a:r>
              <a:rPr lang="en-US" b="1" dirty="0"/>
              <a:t>Script do Banco de Dados: </a:t>
            </a:r>
            <a:r>
              <a:rPr lang="en-US" dirty="0"/>
              <a:t>criação </a:t>
            </a:r>
            <a:r>
              <a:rPr lang="en-US" dirty="0" err="1"/>
              <a:t>tabelas</a:t>
            </a:r>
            <a:r>
              <a:rPr lang="en-US" dirty="0"/>
              <a:t>/</a:t>
            </a:r>
            <a:r>
              <a:rPr lang="en-US" dirty="0" err="1"/>
              <a:t>inserção</a:t>
            </a:r>
            <a:r>
              <a:rPr lang="en-US" dirty="0"/>
              <a:t> de dados </a:t>
            </a:r>
          </a:p>
          <a:p>
            <a:pPr marL="457200" lvl="0" indent="-330200">
              <a:buChar char="●"/>
            </a:pPr>
            <a:endParaRPr lang="es-AR" b="1" dirty="0"/>
          </a:p>
          <a:p>
            <a:pPr marL="457200" lvl="0" indent="-330200">
              <a:buChar char="●"/>
            </a:pPr>
            <a:r>
              <a:rPr lang="es-AR" b="1" dirty="0" err="1"/>
              <a:t>Entidade</a:t>
            </a:r>
            <a:r>
              <a:rPr lang="es-AR" b="1" dirty="0"/>
              <a:t>: </a:t>
            </a:r>
            <a:r>
              <a:rPr lang="es-AR" dirty="0"/>
              <a:t>pelo menos 10 registros</a:t>
            </a:r>
          </a:p>
          <a:p>
            <a:pPr marL="457200" lvl="0" indent="-330200">
              <a:buChar char="●"/>
            </a:pPr>
            <a:endParaRPr lang="es-AR" dirty="0"/>
          </a:p>
          <a:p>
            <a:pPr marL="457200" lvl="0" indent="-330200">
              <a:buChar char="●"/>
            </a:pPr>
            <a:r>
              <a:rPr lang="es-AR" b="1" dirty="0" err="1"/>
              <a:t>Tabela</a:t>
            </a:r>
            <a:r>
              <a:rPr lang="es-AR" b="1" dirty="0"/>
              <a:t>: </a:t>
            </a:r>
            <a:r>
              <a:rPr lang="es-AR" dirty="0"/>
              <a:t>id </a:t>
            </a:r>
            <a:r>
              <a:rPr lang="es-AR" dirty="0" err="1"/>
              <a:t>auto_increment</a:t>
            </a:r>
            <a:endParaRPr lang="es-AR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32"/>
          <p:cNvSpPr txBox="1">
            <a:spLocks noGrp="1"/>
          </p:cNvSpPr>
          <p:nvPr>
            <p:ph type="title"/>
          </p:nvPr>
        </p:nvSpPr>
        <p:spPr>
          <a:xfrm>
            <a:off x="2772937" y="126380"/>
            <a:ext cx="5651038" cy="6913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2.	</a:t>
            </a:r>
            <a:r>
              <a:rPr lang="es-AR" dirty="0" err="1"/>
              <a:t>Orientação</a:t>
            </a:r>
            <a:endParaRPr dirty="0"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2113" y="2476475"/>
            <a:ext cx="1135675" cy="11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/>
        </p:nvSpPr>
        <p:spPr>
          <a:xfrm>
            <a:off x="677877" y="1129990"/>
            <a:ext cx="7644900" cy="373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8437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730"/>
              <a:buFont typeface="Open Sans"/>
              <a:buChar char="●"/>
            </a:pPr>
            <a:r>
              <a:rPr lang="es-AR" sz="16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Nossos</a:t>
            </a: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usuarios </a:t>
            </a:r>
            <a:r>
              <a:rPr lang="es-AR" sz="16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poderão</a:t>
            </a: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ter </a:t>
            </a:r>
            <a:r>
              <a:rPr lang="es-AR" sz="1600" b="1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mais</a:t>
            </a: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-AR" sz="16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de</a:t>
            </a: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-AR" sz="1600" b="1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um</a:t>
            </a: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-AR" sz="16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endereço</a:t>
            </a: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-AR" sz="16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(1:N)</a:t>
            </a:r>
          </a:p>
          <a:p>
            <a:pPr marL="457200" lvl="0" indent="-338437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730"/>
              <a:buFont typeface="Open Sans"/>
              <a:buChar char="●"/>
            </a:pPr>
            <a:endParaRPr lang="es-AR" sz="16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8437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730"/>
              <a:buFont typeface="Open Sans"/>
              <a:buChar char="●"/>
            </a:pPr>
            <a:r>
              <a:rPr lang="es-AR" sz="16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Nosso</a:t>
            </a: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usuario </a:t>
            </a:r>
            <a:r>
              <a:rPr lang="es-AR" sz="16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poderá</a:t>
            </a: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ter </a:t>
            </a:r>
            <a:r>
              <a:rPr lang="es-AR" sz="16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mais</a:t>
            </a: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s-AR" sz="16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-AR" sz="16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fatura</a:t>
            </a:r>
            <a:endParaRPr lang="es-AR" sz="16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8437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730"/>
              <a:buFont typeface="Open Sans"/>
              <a:buChar char="●"/>
            </a:pPr>
            <a:endParaRPr lang="es-AR" sz="16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8437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730"/>
              <a:buFont typeface="Open Sans"/>
              <a:buChar char="●"/>
            </a:pPr>
            <a:r>
              <a:rPr lang="es-AR" sz="16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Nossos</a:t>
            </a: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funcionarios </a:t>
            </a:r>
            <a:r>
              <a:rPr lang="es-AR" sz="16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estão</a:t>
            </a: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relacionados </a:t>
            </a:r>
            <a:r>
              <a:rPr lang="es-AR" sz="16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</a:t>
            </a: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-AR" sz="16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apenas</a:t>
            </a: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-AR" sz="1600" b="1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um</a:t>
            </a: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Departamento e este Departamento </a:t>
            </a:r>
            <a:r>
              <a:rPr lang="es-AR" sz="16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possui</a:t>
            </a: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-AR" sz="16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apenas</a:t>
            </a: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-AR" sz="1600" b="1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um</a:t>
            </a: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Gestor – (Gestor/Departamento </a:t>
            </a:r>
            <a:r>
              <a:rPr lang="es-AR" sz="16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1:1</a:t>
            </a: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457200" lvl="0" indent="-338437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730"/>
              <a:buFont typeface="Open Sans"/>
              <a:buChar char="●"/>
            </a:pPr>
            <a:endParaRPr sz="16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38437" algn="just">
              <a:lnSpc>
                <a:spcPct val="114999"/>
              </a:lnSpc>
              <a:buClr>
                <a:srgbClr val="EC183F"/>
              </a:buClr>
              <a:buSzPts val="1730"/>
              <a:buFont typeface="Open Sans"/>
              <a:buChar char="●"/>
            </a:pP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Existe </a:t>
            </a:r>
            <a:r>
              <a:rPr lang="es-AR" sz="16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um</a:t>
            </a: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-AR" sz="16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relacionamento</a:t>
            </a: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-AR" sz="16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N:M</a:t>
            </a: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entre </a:t>
            </a:r>
            <a:r>
              <a:rPr lang="es-AR" sz="16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Produtos</a:t>
            </a: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s-AR" sz="16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Faturas</a:t>
            </a:r>
            <a:endParaRPr lang="es-AR" sz="16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18763" algn="just">
              <a:lnSpc>
                <a:spcPct val="114999"/>
              </a:lnSpc>
              <a:buClr>
                <a:srgbClr val="EC183F"/>
              </a:buClr>
              <a:buSzPts val="1730"/>
            </a:pPr>
            <a:endParaRPr lang="es-AR" sz="16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8437" algn="just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730"/>
              <a:buFont typeface="Open Sans"/>
              <a:buChar char="●"/>
            </a:pP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 o </a:t>
            </a:r>
            <a:r>
              <a:rPr lang="es-AR" sz="16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nosso</a:t>
            </a: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-AR" sz="16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produto</a:t>
            </a: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-AR" sz="16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for</a:t>
            </a: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comprado online </a:t>
            </a:r>
            <a:r>
              <a:rPr lang="es-AR" sz="1600" b="1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não</a:t>
            </a: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será preciso </a:t>
            </a:r>
            <a:r>
              <a:rPr lang="es-AR" sz="16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idFuncionario</a:t>
            </a:r>
            <a:endParaRPr lang="es-AR" sz="16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8437" algn="just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730"/>
              <a:buFont typeface="Open Sans"/>
              <a:buChar char="●"/>
            </a:pPr>
            <a:endParaRPr lang="es-AR" sz="16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8437" algn="just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730"/>
              <a:buFont typeface="Open Sans"/>
              <a:buChar char="●"/>
            </a:pP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 a compra </a:t>
            </a:r>
            <a:r>
              <a:rPr lang="es-AR" sz="16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for</a:t>
            </a: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presencial </a:t>
            </a:r>
            <a:r>
              <a:rPr lang="es-AR" sz="16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não</a:t>
            </a: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será </a:t>
            </a:r>
            <a:r>
              <a:rPr lang="es-AR" sz="16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necessário</a:t>
            </a:r>
            <a:r>
              <a:rPr lang="es-AR" sz="1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-AR" sz="16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idTranspostadora</a:t>
            </a:r>
            <a:endParaRPr lang="es-AR" sz="16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18763" lvl="0" algn="just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EC183F"/>
              </a:buClr>
              <a:buSzPts val="1730"/>
            </a:pPr>
            <a:endParaRPr sz="16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" name="Google Shape;300;p41"/>
          <p:cNvSpPr txBox="1"/>
          <p:nvPr/>
        </p:nvSpPr>
        <p:spPr>
          <a:xfrm>
            <a:off x="1843669" y="81776"/>
            <a:ext cx="6170341" cy="104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 algn="ctr"/>
            <a:r>
              <a:rPr lang="es-AR" sz="2500" b="1" dirty="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3.	</a:t>
            </a:r>
            <a:r>
              <a:rPr lang="es-AR" sz="2500" b="1" dirty="0" err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Regras</a:t>
            </a:r>
            <a:r>
              <a:rPr lang="es-AR" sz="2500" b="1" dirty="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 de </a:t>
            </a:r>
            <a:r>
              <a:rPr lang="es-AR" sz="2500" b="1" dirty="0" err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negócio</a:t>
            </a:r>
            <a:r>
              <a:rPr lang="es-AR" sz="2500" b="1" dirty="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 - </a:t>
            </a:r>
            <a:r>
              <a:rPr lang="es-AR" sz="16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Loja de </a:t>
            </a:r>
            <a:r>
              <a:rPr lang="es-AR" sz="1600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calçados</a:t>
            </a:r>
            <a:r>
              <a:rPr lang="es-AR" sz="16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-AR" sz="1600" dirty="0" err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com</a:t>
            </a:r>
            <a:r>
              <a:rPr lang="es-AR" sz="16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venda online e presencial</a:t>
            </a:r>
            <a:endParaRPr lang="es-AR" sz="1600" b="1" dirty="0">
              <a:solidFill>
                <a:srgbClr val="FF0000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4026813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8B2F19-7B50-CEDB-3B62-868A235F0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" y="0"/>
            <a:ext cx="6006916" cy="5168451"/>
          </a:xfrm>
          <a:prstGeom prst="rect">
            <a:avLst/>
          </a:prstGeom>
        </p:spPr>
      </p:pic>
      <p:sp>
        <p:nvSpPr>
          <p:cNvPr id="19" name="Google Shape;196;p32">
            <a:extLst>
              <a:ext uri="{FF2B5EF4-FFF2-40B4-BE49-F238E27FC236}">
                <a16:creationId xmlns:a16="http://schemas.microsoft.com/office/drawing/2014/main" id="{FBEEF660-7763-1734-62AE-33027F744E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6722" y="1546303"/>
            <a:ext cx="2787805" cy="7731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900" dirty="0"/>
              <a:t>2.1 </a:t>
            </a:r>
            <a:r>
              <a:rPr lang="es-AR" sz="1900" dirty="0" err="1"/>
              <a:t>Orientação</a:t>
            </a:r>
            <a:r>
              <a:rPr lang="es-AR" sz="1900" dirty="0"/>
              <a:t> – Modelo Físico</a:t>
            </a:r>
            <a:endParaRPr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6;p32">
            <a:extLst>
              <a:ext uri="{FF2B5EF4-FFF2-40B4-BE49-F238E27FC236}">
                <a16:creationId xmlns:a16="http://schemas.microsoft.com/office/drawing/2014/main" id="{5E08E0B0-4EAA-A692-B3AE-52A7BDB512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9980" y="111512"/>
            <a:ext cx="5456664" cy="6711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300" dirty="0"/>
              <a:t>2.2    </a:t>
            </a:r>
            <a:r>
              <a:rPr lang="es-AR" sz="2300" dirty="0" err="1"/>
              <a:t>Orientação</a:t>
            </a:r>
            <a:r>
              <a:rPr lang="es-AR" sz="2300" dirty="0"/>
              <a:t> - Script do Banco de Dados</a:t>
            </a:r>
            <a:endParaRPr sz="2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97621D-9455-AF2B-C88F-E9513595F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056" y="1092836"/>
            <a:ext cx="4724231" cy="3531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A135A-FDD4-C141-81AF-3E1F5B261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97" y="821822"/>
            <a:ext cx="3677403" cy="407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17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6;p32">
            <a:extLst>
              <a:ext uri="{FF2B5EF4-FFF2-40B4-BE49-F238E27FC236}">
                <a16:creationId xmlns:a16="http://schemas.microsoft.com/office/drawing/2014/main" id="{5E08E0B0-4EAA-A692-B3AE-52A7BDB512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9980" y="111512"/>
            <a:ext cx="5456664" cy="6711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300" dirty="0"/>
              <a:t>2.2    </a:t>
            </a:r>
            <a:r>
              <a:rPr lang="es-AR" sz="2300" dirty="0" err="1"/>
              <a:t>Orientação</a:t>
            </a:r>
            <a:r>
              <a:rPr lang="es-AR" sz="2300" dirty="0"/>
              <a:t> - Script do Banco de Dados</a:t>
            </a:r>
            <a:endParaRPr sz="23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0885B5-6177-2762-AD86-8B5A62E8D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58" y="1358900"/>
            <a:ext cx="8088873" cy="309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21524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l House">
  <a:themeElements>
    <a:clrScheme name="Office">
      <a:dk1>
        <a:srgbClr val="3F3F3F"/>
      </a:dk1>
      <a:lt1>
        <a:srgbClr val="FFFFFF"/>
      </a:lt1>
      <a:dk2>
        <a:srgbClr val="3F3F3F"/>
      </a:dk2>
      <a:lt2>
        <a:srgbClr val="FFEBEE"/>
      </a:lt2>
      <a:accent1>
        <a:srgbClr val="3F3F3F"/>
      </a:accent1>
      <a:accent2>
        <a:srgbClr val="CC003D"/>
      </a:accent2>
      <a:accent3>
        <a:srgbClr val="CB1E40"/>
      </a:accent3>
      <a:accent4>
        <a:srgbClr val="EC183F"/>
      </a:accent4>
      <a:accent5>
        <a:srgbClr val="ED174C"/>
      </a:accent5>
      <a:accent6>
        <a:srgbClr val="EC183F"/>
      </a:accent6>
      <a:hlink>
        <a:srgbClr val="EC183F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B71C1C"/>
      </a:dk2>
      <a:lt2>
        <a:srgbClr val="FFEBEE"/>
      </a:lt2>
      <a:accent1>
        <a:srgbClr val="C62828"/>
      </a:accent1>
      <a:accent2>
        <a:srgbClr val="D32F2F"/>
      </a:accent2>
      <a:accent3>
        <a:srgbClr val="E53935"/>
      </a:accent3>
      <a:accent4>
        <a:srgbClr val="F44336"/>
      </a:accent4>
      <a:accent5>
        <a:srgbClr val="EF5350"/>
      </a:accent5>
      <a:accent6>
        <a:srgbClr val="E57373"/>
      </a:accent6>
      <a:hlink>
        <a:srgbClr val="E53935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308</Words>
  <Application>Microsoft Macintosh PowerPoint</Application>
  <PresentationFormat>On-screen Show (16:9)</PresentationFormat>
  <Paragraphs>81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Open Sans</vt:lpstr>
      <vt:lpstr>Times New Roman</vt:lpstr>
      <vt:lpstr>Rajdhani</vt:lpstr>
      <vt:lpstr>Digital House</vt:lpstr>
      <vt:lpstr>Banco de dados  Checkpoint III</vt:lpstr>
      <vt:lpstr>Integrantes do grupo 1</vt:lpstr>
      <vt:lpstr>Acá van cosas dentro del título anterior del temario (H3)</vt:lpstr>
      <vt:lpstr>Requisitos</vt:lpstr>
      <vt:lpstr>2. Orientação</vt:lpstr>
      <vt:lpstr>PowerPoint Presentation</vt:lpstr>
      <vt:lpstr>2.1 Orientação – Modelo Físico</vt:lpstr>
      <vt:lpstr>2.2    Orientação - Script do Banco de Dados</vt:lpstr>
      <vt:lpstr>2.2    Orientação - Script do Banco de Dados</vt:lpstr>
      <vt:lpstr>4. Consultas</vt:lpstr>
      <vt:lpstr>4.1    Consultas – CRUD e Alter Table</vt:lpstr>
      <vt:lpstr>4.2 Consultas - Procedure</vt:lpstr>
      <vt:lpstr>4.3     Consultas - View</vt:lpstr>
      <vt:lpstr>4.3     Consultas - View</vt:lpstr>
      <vt:lpstr>Banco de dados  Checkpoint III  THE END!!!!!!!!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Banco de dados  Checkpoint III</dc:title>
  <cp:lastModifiedBy>Microsoft Office User</cp:lastModifiedBy>
  <cp:revision>51</cp:revision>
  <dcterms:modified xsi:type="dcterms:W3CDTF">2022-06-28T21:49:12Z</dcterms:modified>
</cp:coreProperties>
</file>